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  <p:embeddedFont>
      <p:font typeface="Maven Pro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BD94E29-367C-4C24-9BB5-80AB1DB2DBEE}">
  <a:tblStyle styleId="{4BD94E29-367C-4C24-9BB5-80AB1DB2DB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11" Type="http://schemas.openxmlformats.org/officeDocument/2006/relationships/slide" Target="slides/slide5.xml"/><Relationship Id="rId22" Type="http://schemas.openxmlformats.org/officeDocument/2006/relationships/font" Target="fonts/MavenPro-bold.fntdata"/><Relationship Id="rId10" Type="http://schemas.openxmlformats.org/officeDocument/2006/relationships/slide" Target="slides/slide4.xml"/><Relationship Id="rId21" Type="http://schemas.openxmlformats.org/officeDocument/2006/relationships/font" Target="fonts/MavenPro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unito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Nunit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gif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1c532848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1c532848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1c532848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1c532848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51c5328488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51c5328488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1c5328488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1c5328488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1c5328488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1c5328488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24dab755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24dab755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1c5328488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1c5328488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1c532848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1c532848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51c532848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51c532848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eb.mit.edu/drela/Public/web/xfoil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jpg"/><Relationship Id="rId9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8.png"/><Relationship Id="rId7" Type="http://schemas.openxmlformats.org/officeDocument/2006/relationships/image" Target="../media/image6.png"/><Relationship Id="rId8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gif"/><Relationship Id="rId4" Type="http://schemas.openxmlformats.org/officeDocument/2006/relationships/image" Target="../media/image12.gif"/><Relationship Id="rId5" Type="http://schemas.openxmlformats.org/officeDocument/2006/relationships/image" Target="../media/image1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Glider Final Design Package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794450" y="3336475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and Presentation 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Madison Dube, Alexander </a:t>
            </a:r>
            <a:r>
              <a:rPr lang="en"/>
              <a:t>Larson</a:t>
            </a:r>
            <a:r>
              <a:rPr lang="en"/>
              <a:t>, James Guthrie, Samuel D’Souza, </a:t>
            </a:r>
            <a:r>
              <a:rPr lang="en"/>
              <a:t>Abdullah Almugairin, Abdulla Al Ameri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2"/>
          <p:cNvSpPr txBox="1"/>
          <p:nvPr>
            <p:ph type="title"/>
          </p:nvPr>
        </p:nvSpPr>
        <p:spPr>
          <a:xfrm>
            <a:off x="0" y="0"/>
            <a:ext cx="2215800" cy="6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53" name="Google Shape;353;p22"/>
          <p:cNvSpPr txBox="1"/>
          <p:nvPr>
            <p:ph idx="1" type="body"/>
          </p:nvPr>
        </p:nvSpPr>
        <p:spPr>
          <a:xfrm>
            <a:off x="1585800" y="642900"/>
            <a:ext cx="7030500" cy="44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-Brandt, S., Mah, J., Jodeh, N.,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 Air Force Academy, Aero 315 RASP Project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Summer 2010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G.K. Ananda, P.P. Sukumar, M.S. Selig,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Measured aerodynamic characteristics of wings at </a:t>
            </a:r>
            <a:endParaRPr b="1"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 Reynolds numbers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Aerospace Science and Technology, Volume 42, 2015…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Anderson, J. D.,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 to Flight, 8</a:t>
            </a:r>
            <a:r>
              <a:rPr b="1"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Ed.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McGraw Hill (2012).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Brandt, S,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 to Aeronautics: A Design Perspective, 2</a:t>
            </a:r>
            <a:r>
              <a:rPr b="1"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nd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250">
                <a:solidFill>
                  <a:srgbClr val="000000"/>
                </a:solidFill>
                <a:highlight>
                  <a:srgbClr val="F2F2F2"/>
                </a:highlight>
                <a:latin typeface="Arial"/>
                <a:ea typeface="Arial"/>
                <a:cs typeface="Arial"/>
                <a:sym typeface="Arial"/>
              </a:rPr>
              <a:t>AIAA (2004).</a:t>
            </a:r>
            <a:endParaRPr sz="1250">
              <a:solidFill>
                <a:srgbClr val="000000"/>
              </a:solidFill>
              <a:highlight>
                <a:srgbClr val="F2F2F2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highlight>
                  <a:srgbClr val="F2F2F2"/>
                </a:highlight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Mark Drela, Steven Hall, Paul Lagace, Ingrid Lundqvist, Gustaf Naeser, Heidi Perry, Raúl 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Radovitzky, Ian Waitz, Peter Young, and Jennifer Craig. 16.01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Unified Engineering I, II, III, &amp; IV. Fall</a:t>
            </a:r>
            <a:endParaRPr b="1"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2005-Spring 2006. Massachusetts Institute of Technology: MIT OpenCourseWare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https://ocw.mit.edu. License: Creative Commons BY-NC-SA.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highlight>
                  <a:srgbClr val="F2F2F2"/>
                </a:highlight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Drela, M.,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XFOIL Program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MIT, </a:t>
            </a:r>
            <a:r>
              <a:rPr lang="en" sz="125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https://web.mit.edu/drela/Public/web/xfoil/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Raymer, D. P.,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Aircraft Design: A Conceptual Approach, 2</a:t>
            </a:r>
            <a:r>
              <a:rPr b="1" lang="en"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nd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Ed.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AIAA Inc., Chap. 12 (2012).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Roskam, J.,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Airplane Design Part II: Preliminary Configuration Design and Integration of</a:t>
            </a:r>
            <a:endParaRPr b="1"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Propulsion System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Chapter 12, DARCorporation (1997).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Roskam, J.,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Airplane Design Part VI:  Preliminary Calculation of Aerodynamic, Thrust, and </a:t>
            </a:r>
            <a:endParaRPr b="1"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 Characteristics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Chapter 5, DARCorporation (1997).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Selig, M., </a:t>
            </a:r>
            <a:r>
              <a:rPr b="1"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University of Illinois at Urbana-Champaign Applied Aerodynamics Group</a:t>
            </a: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https://m-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selig.ae.illinois.edu/index.html</a:t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highlight>
                <a:srgbClr val="F2F2F2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Finalized Design: (in meters).</a:t>
            </a:r>
            <a:endParaRPr/>
          </a:p>
        </p:txBody>
      </p:sp>
      <p:pic>
        <p:nvPicPr>
          <p:cNvPr id="284" name="Google Shape;2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66675" y="1951250"/>
            <a:ext cx="6310619" cy="32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36550" y="296248"/>
            <a:ext cx="5850398" cy="300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 rotWithShape="1">
          <a:blip r:embed="rId5">
            <a:alphaModFix/>
          </a:blip>
          <a:srcRect b="23449" l="28831" r="28962" t="29395"/>
          <a:stretch/>
        </p:blipFill>
        <p:spPr>
          <a:xfrm>
            <a:off x="4732925" y="598575"/>
            <a:ext cx="4182799" cy="2399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14"/>
          <p:cNvCxnSpPr/>
          <p:nvPr/>
        </p:nvCxnSpPr>
        <p:spPr>
          <a:xfrm>
            <a:off x="781725" y="2232750"/>
            <a:ext cx="2751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8" name="Google Shape;288;p14"/>
          <p:cNvSpPr txBox="1"/>
          <p:nvPr/>
        </p:nvSpPr>
        <p:spPr>
          <a:xfrm>
            <a:off x="1993038" y="2284025"/>
            <a:ext cx="991200" cy="1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Nunito"/>
                <a:ea typeface="Nunito"/>
                <a:cs typeface="Nunito"/>
                <a:sym typeface="Nunito"/>
              </a:rPr>
              <a:t>0.6</a:t>
            </a:r>
            <a:endParaRPr sz="7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89" name="Google Shape;289;p14"/>
          <p:cNvCxnSpPr/>
          <p:nvPr/>
        </p:nvCxnSpPr>
        <p:spPr>
          <a:xfrm rot="10800000">
            <a:off x="2312550" y="3940575"/>
            <a:ext cx="95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14"/>
          <p:cNvCxnSpPr/>
          <p:nvPr/>
        </p:nvCxnSpPr>
        <p:spPr>
          <a:xfrm>
            <a:off x="1068125" y="3940575"/>
            <a:ext cx="93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" name="Google Shape;291;p14"/>
          <p:cNvSpPr txBox="1"/>
          <p:nvPr/>
        </p:nvSpPr>
        <p:spPr>
          <a:xfrm>
            <a:off x="2442150" y="3670875"/>
            <a:ext cx="6948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Nunito"/>
                <a:ea typeface="Nunito"/>
                <a:cs typeface="Nunito"/>
                <a:sym typeface="Nunito"/>
              </a:rPr>
              <a:t>0.27</a:t>
            </a:r>
            <a:endParaRPr sz="7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92" name="Google Shape;292;p14"/>
          <p:cNvCxnSpPr/>
          <p:nvPr/>
        </p:nvCxnSpPr>
        <p:spPr>
          <a:xfrm>
            <a:off x="781725" y="4453825"/>
            <a:ext cx="88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14"/>
          <p:cNvCxnSpPr/>
          <p:nvPr/>
        </p:nvCxnSpPr>
        <p:spPr>
          <a:xfrm rot="10800000">
            <a:off x="2602900" y="4459075"/>
            <a:ext cx="88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4" name="Google Shape;294;p14"/>
          <p:cNvSpPr txBox="1"/>
          <p:nvPr/>
        </p:nvSpPr>
        <p:spPr>
          <a:xfrm>
            <a:off x="1669575" y="4562775"/>
            <a:ext cx="8814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Nunito"/>
                <a:ea typeface="Nunito"/>
                <a:cs typeface="Nunito"/>
                <a:sym typeface="Nunito"/>
              </a:rPr>
              <a:t>0.14</a:t>
            </a:r>
            <a:endParaRPr sz="7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5" name="Google Shape;29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96344" y="3150800"/>
            <a:ext cx="2770788" cy="184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5"/>
          <p:cNvSpPr txBox="1"/>
          <p:nvPr>
            <p:ph type="title"/>
          </p:nvPr>
        </p:nvSpPr>
        <p:spPr>
          <a:xfrm>
            <a:off x="111750" y="966100"/>
            <a:ext cx="24762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Lift curve</a:t>
            </a:r>
            <a:endParaRPr/>
          </a:p>
        </p:txBody>
      </p:sp>
      <p:pic>
        <p:nvPicPr>
          <p:cNvPr id="301" name="Google Shape;3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701" y="325950"/>
            <a:ext cx="6020426" cy="467732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15"/>
          <p:cNvSpPr txBox="1"/>
          <p:nvPr/>
        </p:nvSpPr>
        <p:spPr>
          <a:xfrm>
            <a:off x="0" y="2913975"/>
            <a:ext cx="24369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Airfoil: </a:t>
            </a:r>
            <a:r>
              <a:rPr lang="en" sz="1100">
                <a:solidFill>
                  <a:srgbClr val="111111"/>
                </a:solidFill>
              </a:rPr>
              <a:t>S1223 (s1223-il)</a:t>
            </a:r>
            <a:endParaRPr sz="1100">
              <a:solidFill>
                <a:srgbClr val="11111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100"/>
              <a:buChar char="●"/>
            </a:pPr>
            <a:r>
              <a:rPr lang="en" sz="1100">
                <a:solidFill>
                  <a:srgbClr val="111111"/>
                </a:solidFill>
              </a:rPr>
              <a:t>Re = 50,000</a:t>
            </a:r>
            <a:endParaRPr sz="1100">
              <a:solidFill>
                <a:srgbClr val="11111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6"/>
          <p:cNvSpPr txBox="1"/>
          <p:nvPr>
            <p:ph type="title"/>
          </p:nvPr>
        </p:nvSpPr>
        <p:spPr>
          <a:xfrm>
            <a:off x="180850" y="1612625"/>
            <a:ext cx="2212800" cy="6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FFFFFF"/>
                </a:solidFill>
              </a:rPr>
              <a:t>Drag Polar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308" name="Google Shape;3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5928" y="142125"/>
            <a:ext cx="6323824" cy="494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7"/>
          <p:cNvSpPr txBox="1"/>
          <p:nvPr>
            <p:ph type="title"/>
          </p:nvPr>
        </p:nvSpPr>
        <p:spPr>
          <a:xfrm>
            <a:off x="319675" y="1758400"/>
            <a:ext cx="1935000" cy="6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L/D Curve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314" name="Google Shape;3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0647" y="218325"/>
            <a:ext cx="6236125" cy="487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125" y="407800"/>
            <a:ext cx="2707350" cy="87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050" y="2158614"/>
            <a:ext cx="3637824" cy="2728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6000" y="223599"/>
            <a:ext cx="1845503" cy="9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913" y="1340611"/>
            <a:ext cx="1979775" cy="76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38862" y="1411260"/>
            <a:ext cx="1979775" cy="555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07216" y="2255650"/>
            <a:ext cx="3347033" cy="253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27025" y="716212"/>
            <a:ext cx="1979775" cy="899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0" name="Google Shape;330;p19"/>
          <p:cNvGraphicFramePr/>
          <p:nvPr/>
        </p:nvGraphicFramePr>
        <p:xfrm>
          <a:off x="1175750" y="27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{4BD94E29-367C-4C24-9BB5-80AB1DB2DBEE}</a:tableStyleId>
              </a:tblPr>
              <a:tblGrid>
                <a:gridCol w="3138175"/>
                <a:gridCol w="1426000"/>
                <a:gridCol w="1768975"/>
                <a:gridCol w="15211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System </a:t>
                      </a:r>
                      <a:r>
                        <a:rPr lang="en"/>
                        <a:t>Requirements</a:t>
                      </a:r>
                      <a:r>
                        <a:rPr lang="en"/>
                        <a:t> 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Threshold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Design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Flight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Max Glide Range (m)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40 - 80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16.1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Max Glide Range Velocity (m/s) (L/D max)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3 - 7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4.68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2.12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Stall Velocity (m/s)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4.5 (based on theoretical CL)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Elevator Pitch Control (degrees)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+/- 8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+/- 15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+/- 10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Longitudinal Stability (xcg location)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0.0c - 0.3c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0.25c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0.2c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Longitudinal Stability (horizontal tail volume)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0.3 - 0.6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0.553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.5</a:t>
                      </a:r>
                      <a:r>
                        <a:rPr lang="en"/>
                        <a:t>85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Lateral Stability (Vert tail volume/spiral)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0.02 - 0.05      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.038    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0.363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Maximum Wingspan (m)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0.555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 Mass (kg)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0.040 - 0.080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0.053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0.063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Unit Cost (dollars)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20 - 30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28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Glider Performance</a:t>
            </a:r>
            <a:endParaRPr/>
          </a:p>
        </p:txBody>
      </p:sp>
      <p:sp>
        <p:nvSpPr>
          <p:cNvPr id="336" name="Google Shape;336;p20"/>
          <p:cNvSpPr txBox="1"/>
          <p:nvPr>
            <p:ph idx="1" type="body"/>
          </p:nvPr>
        </p:nvSpPr>
        <p:spPr>
          <a:xfrm>
            <a:off x="487625" y="1211825"/>
            <a:ext cx="7030500" cy="9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Investigating test flights of our plane we can analyze what went wrong with our calculations and furthermore the build  </a:t>
            </a:r>
            <a:endParaRPr sz="1800"/>
          </a:p>
        </p:txBody>
      </p:sp>
      <p:sp>
        <p:nvSpPr>
          <p:cNvPr id="337" name="Google Shape;337;p20"/>
          <p:cNvSpPr txBox="1"/>
          <p:nvPr/>
        </p:nvSpPr>
        <p:spPr>
          <a:xfrm>
            <a:off x="3195675" y="-1384100"/>
            <a:ext cx="3971700" cy="10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ALEX WILL TALK ABOUT THIS!!!</a:t>
            </a:r>
            <a:endParaRPr sz="2400"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38" name="Google Shape;3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44625" y="1969800"/>
            <a:ext cx="2425625" cy="317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3881538" y="2116037"/>
            <a:ext cx="2419300" cy="286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6271050" y="2247125"/>
            <a:ext cx="3132150" cy="204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Valuable Lessons</a:t>
            </a:r>
            <a:endParaRPr/>
          </a:p>
        </p:txBody>
      </p:sp>
      <p:sp>
        <p:nvSpPr>
          <p:cNvPr id="346" name="Google Shape;346;p21"/>
          <p:cNvSpPr txBox="1"/>
          <p:nvPr>
            <p:ph idx="1" type="body"/>
          </p:nvPr>
        </p:nvSpPr>
        <p:spPr>
          <a:xfrm>
            <a:off x="1303800" y="1480400"/>
            <a:ext cx="7030500" cy="30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 not to compromise total design to fit one design parameter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iterations of manufacturing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Rethink </a:t>
            </a:r>
            <a:r>
              <a:rPr lang="en"/>
              <a:t>fuselage</a:t>
            </a:r>
            <a:r>
              <a:rPr lang="en"/>
              <a:t> design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Wrong calculated trim velocity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Adding more tape to the tail, have a checklist for each flight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Theoretical Calculations go out the door once you start manufacturing 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Plan for manufacturing to some degree </a:t>
            </a:r>
            <a:r>
              <a:rPr lang="en"/>
              <a:t>initially</a:t>
            </a:r>
            <a:r>
              <a:rPr lang="en"/>
              <a:t>, and work on refining the design through theoretical calculations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1"/>
          <p:cNvSpPr txBox="1"/>
          <p:nvPr/>
        </p:nvSpPr>
        <p:spPr>
          <a:xfrm>
            <a:off x="4531675" y="414800"/>
            <a:ext cx="4324200" cy="10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Nunito"/>
                <a:ea typeface="Nunito"/>
                <a:cs typeface="Nunito"/>
                <a:sym typeface="Nunito"/>
              </a:rPr>
              <a:t>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